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1" r:id="rId2"/>
    <p:sldId id="311" r:id="rId3"/>
    <p:sldId id="280" r:id="rId4"/>
    <p:sldId id="282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1" r:id="rId21"/>
    <p:sldId id="300" r:id="rId22"/>
    <p:sldId id="299" r:id="rId23"/>
    <p:sldId id="304" r:id="rId24"/>
    <p:sldId id="305" r:id="rId25"/>
    <p:sldId id="307" r:id="rId26"/>
    <p:sldId id="306" r:id="rId27"/>
    <p:sldId id="310" r:id="rId28"/>
    <p:sldId id="309" r:id="rId29"/>
    <p:sldId id="308" r:id="rId30"/>
    <p:sldId id="26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7E4FC3-1BF5-41EA-B9D8-4D6B21FCF36C}">
          <p14:sldIdLst>
            <p14:sldId id="281"/>
            <p14:sldId id="311"/>
            <p14:sldId id="280"/>
            <p14:sldId id="282"/>
            <p14:sldId id="284"/>
          </p14:sldIdLst>
        </p14:section>
        <p14:section name="Раздел без заголовка" id="{98549365-87A4-4E30-A7CA-FE52EC9F0283}">
          <p14:sldIdLst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301"/>
            <p14:sldId id="300"/>
            <p14:sldId id="299"/>
            <p14:sldId id="304"/>
            <p14:sldId id="305"/>
            <p14:sldId id="307"/>
            <p14:sldId id="306"/>
            <p14:sldId id="310"/>
            <p14:sldId id="309"/>
            <p14:sldId id="308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Черных" initials="АЧ" lastIdx="1" clrIdx="0">
    <p:extLst>
      <p:ext uri="{19B8F6BF-5375-455C-9EA6-DF929625EA0E}">
        <p15:presenceInfo xmlns:p15="http://schemas.microsoft.com/office/powerpoint/2012/main" userId="Анастасия Черных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A536"/>
    <a:srgbClr val="4747D4"/>
    <a:srgbClr val="F92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C8DD7-68AF-4AC1-9B66-2634712A2EF3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DCECF-CFB0-49B7-845D-35CA7B90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3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67F9D-3964-41EC-8F8E-F0E8A92A4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3CE9D1-6B7B-42EE-A91D-C2E59854D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E26656-9A2E-434A-9DCC-DFEA0717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67367-AA93-4004-9303-0235CD9E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0072D6-098D-4639-A625-6DAEE1E3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07589-22F6-413D-8FCA-138F97B3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9B8728-3010-4A89-BD7A-02B32BE74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9C9D67-81AA-418F-A779-6AEF1278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E6011-F454-4648-8111-5F822617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2A32D-F06A-4C15-BB63-EC914719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4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4A3D73-5F1A-4A9F-A7A9-53B27E9ED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A3AF51-6EF4-41D1-9D05-74C5D2CB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AF79E-FFA5-42A1-89C0-4D8C00D6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21C82-8EB2-4581-9B6F-290E856A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B6178-5280-4AE4-85B7-BB073C73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4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C0869-B0EA-426D-A3CB-537AF2CB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AB5518-3320-4214-BCB0-FE79E1675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CE179-9909-4149-8167-492F52E3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F16A5-EF36-4F34-B611-2D576869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CB30A-27AC-486A-8411-B3781259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5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913D2-E4BF-457D-8EDA-DC586449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318CB-6F5C-452D-93EA-2C1DB1AFE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AD86F-7700-4829-B814-C729033E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09B1F-11D8-4ECA-9931-31C4B57F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20774-CC20-414B-B99E-362FEE99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4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A06A8-6013-4D38-872A-860026F7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F6A32-FCED-42C6-BE1A-4FAE416CA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099CF8-4721-4B20-BDFC-9067D31C1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F8E023-0DE1-4616-ACE3-D9C1EDE08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BC662-D867-40BC-AE89-5B4DF084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0D873-EDEF-4BAF-B5A9-5B2C067C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5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2F65-8512-47FB-AF6E-2094FAF5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AFD55F-9412-4156-B2F2-BADE81DF0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F6E15-B0B6-4636-9995-B6707A23C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2DF284-1F45-4AEC-8ADD-EBDED755F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9D972-88D7-4D52-A223-BE42A9393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C2A7B2-1DA5-4176-9DE6-484706DD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A5E967-0075-4465-9CF1-A3F7663E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62BDFD-6955-4BCD-AC46-E0E0428E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1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89FC5-7E13-49E5-8B34-42B92312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3C2D94-8C80-4C21-AEDB-5A33326B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CC70A9-5617-4CBA-9574-7765465A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99BD81-5C8F-48D3-AF35-239B1FD7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4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8D76F1-4455-4E5E-8794-BCF01EC9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32E37A-ABAA-47B1-ABA2-369A4386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4A1C7-72B8-4FD5-B07F-F99BA3D8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7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D18AB-E9DE-4475-A7B7-CAD47BE1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715C24-11A1-4E8B-8FC9-B0CF98D1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3C8879-3B46-4A18-A493-5E3427206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B1B7E-9CB5-42C3-BAEA-0BBCB14D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17F5E5-BB6D-4DB9-AD71-8FD24D94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75F3B-55C8-436B-9A3D-942BA35C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0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0D8BA-79B9-4141-87E0-44513CA7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06C7D7-AC67-47A4-83D4-FDEF4D7D0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E8EEF1-13A2-4316-950D-CB45FA0FE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A581F0-C0F5-497D-9C56-FBF72976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FD75F-52A4-4E57-8758-7863C1FA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9E3085-A147-4DEC-906E-9829A963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2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0D8E5-ADEA-433D-923D-24E115DF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9166EE-789D-4111-9154-9099EF5E1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A8863D-DAA5-449D-BDD7-92A146E4D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93C3-0D14-4ABA-BA12-C357328CEAFA}" type="datetimeFigureOut">
              <a:rPr lang="ru-RU" smtClean="0"/>
              <a:t>вт 21.09.21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D6A7DF-03C4-4AD1-91E8-8022391A1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44F94-2E29-4B41-AAF0-4B95453FE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9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301D9B-9663-420C-B421-79A7707F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80"/>
            <a:ext cx="12192000" cy="6894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8A167F-482D-4C37-8A95-F750DDD51C24}"/>
              </a:ext>
            </a:extLst>
          </p:cNvPr>
          <p:cNvSpPr txBox="1"/>
          <p:nvPr/>
        </p:nvSpPr>
        <p:spPr>
          <a:xfrm>
            <a:off x="431291" y="3516585"/>
            <a:ext cx="452475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 ОРГАНИЗАЦИИ И ПРОВЕДЕНИЯ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УЧЕБНО-ТРЕНИРОВОЧНЫХ ЗАНЯТИЙ ПО ХОККЕЮ С ШАЙБОЙ</a:t>
            </a:r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1. Методическое руководство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групп начальной подготовки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1-го года обучения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0992F-12DE-4AC8-B30B-287BEEEA68AE}"/>
              </a:ext>
            </a:extLst>
          </p:cNvPr>
          <p:cNvSpPr txBox="1"/>
          <p:nvPr/>
        </p:nvSpPr>
        <p:spPr>
          <a:xfrm>
            <a:off x="3868471" y="6279487"/>
            <a:ext cx="4455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АССОЦИАЦИЯ «ФЕДЕРАЦИЯ ХОККЕЯ  РЕСПУБЛИКИ БЕЛАРУСЬ»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9A96D-3FDA-47F3-A954-D44026644FCD}"/>
              </a:ext>
            </a:extLst>
          </p:cNvPr>
          <p:cNvSpPr txBox="1"/>
          <p:nvPr/>
        </p:nvSpPr>
        <p:spPr>
          <a:xfrm>
            <a:off x="7235954" y="3485298"/>
            <a:ext cx="452475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ДОКЛАДЧИКИ: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тренер-преподаватель  Минской  СДЮШОР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БФСО  «Динамо»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Дмитрий Николаевич  Яворский 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  научно-методического  отдела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Алексей Сергеевич Царик</a:t>
            </a:r>
          </a:p>
          <a:p>
            <a:pPr algn="just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4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F6A6F-E716-4D67-A01F-AA10BEB4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8"/>
            <a:ext cx="12192000" cy="685799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516EB1F-B813-4166-A66B-BA3AB62E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1001"/>
            <a:ext cx="10515600" cy="91439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Деление ледовой площадки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79F4124-8D08-4249-B476-15E90CE9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95400"/>
            <a:ext cx="10528300" cy="5171439"/>
          </a:xfrm>
        </p:spPr>
        <p:txBody>
          <a:bodyPr/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Деление площадки можно производить на ½, 1/3, ¼, 1/5, 1/6 частей для проведения учебно-тренировочного занятия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½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485549-0E7D-48B1-88E5-04A07631C4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333" y="3340417"/>
            <a:ext cx="3837940" cy="2442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3510A3-4593-4E42-A5B9-7B1D56C13F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7030" y="3333432"/>
            <a:ext cx="3837940" cy="24428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174FEC-15C9-4E1C-BB78-C6D45CE666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5217" y="3336926"/>
            <a:ext cx="3830955" cy="244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745E5-7E3E-483D-8D92-AA7E58E2B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FB74D02-583B-42C4-B010-A8E2BA7C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0521"/>
            <a:ext cx="10515600" cy="594074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E027E-2113-450A-B781-F02D4F8122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871696"/>
            <a:ext cx="4421345" cy="2557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5413B4-B33B-40FB-8459-4ADA25AF72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6" y="871696"/>
            <a:ext cx="4414994" cy="2557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8B570-BDC7-460E-82F7-16601BF5E9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52" y="3581478"/>
            <a:ext cx="4429364" cy="25573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9C327C-0F79-47FD-B463-F21EC750A70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6" y="3581478"/>
            <a:ext cx="4421345" cy="25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F7CEC-CDC2-468A-AAC5-4D8D1573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9EBF151-DC5A-4491-9232-6E37DA7C4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55321"/>
            <a:ext cx="10515600" cy="543433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¼                                             1/5                                             1/6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A34FD-BB3D-4984-89DF-0276EEE204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0329" y="2364740"/>
            <a:ext cx="4770119" cy="29057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C33E7D-AC93-420E-B861-645895445B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4591" y="2364738"/>
            <a:ext cx="4770120" cy="2905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0ECF8F-FDBF-4467-B684-0FFAD7A050D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2212" y="2364737"/>
            <a:ext cx="4770121" cy="29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4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DDFDA-2DFD-4D1A-9798-E6EA8AD6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53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12C3EE1-A510-45B3-BCB2-504BFAE6E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116" y="1913357"/>
            <a:ext cx="11267768" cy="3503233"/>
          </a:xfrm>
        </p:spPr>
        <p:txBody>
          <a:bodyPr>
            <a:normAutofit lnSpcReduction="10000"/>
          </a:bodyPr>
          <a:lstStyle/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правильного выполнения упражнений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асположение тренеров и занимающихся на площадке при объяснении и показе задания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разных плоскостях: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лицом к занимающимся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спины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сбоку (в профиль)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объяснении упражнений использовать: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наглядный пример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сопровождать словесными пояснениями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9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830BD-4DDE-47A8-B79F-3E163EF5E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39123E4-6ED9-42BB-9F65-4E82F2CC0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05154"/>
            <a:ext cx="10515600" cy="564769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19D8B-00D8-4881-9BFA-9F8AD276D0EE}"/>
              </a:ext>
            </a:extLst>
          </p:cNvPr>
          <p:cNvSpPr txBox="1"/>
          <p:nvPr/>
        </p:nvSpPr>
        <p:spPr>
          <a:xfrm>
            <a:off x="838200" y="5349240"/>
            <a:ext cx="10171435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выполнения упражнений тренером в разных плоскостях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3E3374-76E0-48B7-AFDF-8D28EE6C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" y="1475496"/>
            <a:ext cx="2162176" cy="34603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4A787A-11AE-41AD-9F8B-956E90DF6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92" y="1413803"/>
            <a:ext cx="2162176" cy="3522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D22B6D-4550-4AD4-BC71-A443042A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72" y="1412648"/>
            <a:ext cx="2162176" cy="34923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681EB1-5E09-49D5-A3C1-4EC761A5D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52" y="1412648"/>
            <a:ext cx="2127882" cy="34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8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BA228E-7D41-4FA4-9A96-5032D599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0E92F-47BF-4FCB-BFEC-AD867A9804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" y="1134111"/>
            <a:ext cx="3145790" cy="3788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06E42B-4E69-463C-85B2-1A0198B0A5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05" y="1134111"/>
            <a:ext cx="3145790" cy="3788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83DA7C-0717-47CE-9DEF-069996E0F9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20" y="1134111"/>
            <a:ext cx="3145790" cy="3666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9676F-2D26-4A7D-AE66-267AB6B77343}"/>
              </a:ext>
            </a:extLst>
          </p:cNvPr>
          <p:cNvSpPr txBox="1"/>
          <p:nvPr/>
        </p:nvSpPr>
        <p:spPr>
          <a:xfrm>
            <a:off x="206477" y="5101533"/>
            <a:ext cx="11779045" cy="166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ctr">
              <a:lnSpc>
                <a:spcPct val="115000"/>
              </a:lnSpc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Объяснение задания, показ правильного выполнения упражнений проводить, когда занимающиеся располагаются на линии </a:t>
            </a:r>
          </a:p>
          <a:p>
            <a:pPr indent="180340" algn="ctr">
              <a:lnSpc>
                <a:spcPct val="115000"/>
              </a:lnSpc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(лицевой, синей, красной, линии кругов вбрасывания)</a:t>
            </a:r>
          </a:p>
          <a:p>
            <a:pPr indent="180340" algn="ctr">
              <a:lnSpc>
                <a:spcPct val="115000"/>
              </a:lnSpc>
              <a:tabLst>
                <a:tab pos="1628775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0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8334EA-50DA-49A4-8797-EC5DA6C7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985673E-911E-42B6-8B63-556A9AB1D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7680"/>
            <a:ext cx="10515600" cy="6035039"/>
          </a:xfrm>
        </p:spPr>
        <p:txBody>
          <a:bodyPr/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тренера</a:t>
            </a:r>
          </a:p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pPr algn="ctr"/>
            <a:endParaRPr lang="ru-RU" dirty="0"/>
          </a:p>
          <a:p>
            <a:pPr algn="ctr">
              <a:lnSpc>
                <a:spcPct val="300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тренера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8A73-01A6-4868-B96E-FA47E35873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5" y="1087756"/>
            <a:ext cx="3867864" cy="2136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5236A9-CBCC-4EFB-B6B8-58A45C6F7A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29" y="1087757"/>
            <a:ext cx="3592195" cy="2136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45E22-D88E-4926-8FF6-14F55F98319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5" y="4233865"/>
            <a:ext cx="3989784" cy="2136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B6F69-2FA9-4841-AA1D-CF3DE2EDEBF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84" y="4233865"/>
            <a:ext cx="2182416" cy="21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58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8F5E1-6165-4CAA-B191-BD30F3A0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153521-954F-4407-8271-7C15084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731521"/>
            <a:ext cx="10689590" cy="4160519"/>
          </a:xfrm>
        </p:spPr>
        <p:txBody>
          <a:bodyPr/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тренер</a:t>
            </a:r>
          </a:p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93931A-73BB-40AE-92DE-915CDB6D8E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249681"/>
            <a:ext cx="2125980" cy="3417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EEB5A4-65DC-4C84-83FD-E442BCF65E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0" y="1249681"/>
            <a:ext cx="2125980" cy="3417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62686-C694-45FE-9BBC-AC31108D7D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55" y="1249681"/>
            <a:ext cx="2125980" cy="3417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9EB30-B550-425D-A305-F394CB67911A}"/>
              </a:ext>
            </a:extLst>
          </p:cNvPr>
          <p:cNvSpPr txBox="1"/>
          <p:nvPr/>
        </p:nvSpPr>
        <p:spPr>
          <a:xfrm>
            <a:off x="167148" y="5008112"/>
            <a:ext cx="11857704" cy="10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дети не помещаются на одну линию от борта до борта - использовать две линии. </a:t>
            </a:r>
          </a:p>
          <a:p>
            <a:pPr indent="180340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Например: половина на синей, вторая половина группы на второй синей.</a:t>
            </a:r>
            <a:endParaRPr lang="ru-RU" sz="2400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9CA5ED-60D0-4DD2-997E-957C6D28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98C096D-48EB-4F2E-B1B8-E5840525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123" y="1557654"/>
            <a:ext cx="11385754" cy="3505959"/>
          </a:xfrm>
        </p:spPr>
        <p:txBody>
          <a:bodyPr>
            <a:normAutofit/>
          </a:bodyPr>
          <a:lstStyle/>
          <a:p>
            <a:pPr indent="180340" algn="ctr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Тренеры должны располагаться следующим образом:</a:t>
            </a:r>
          </a:p>
          <a:p>
            <a:pPr marL="2628900" lvl="5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видеть всю площадку</a:t>
            </a:r>
          </a:p>
          <a:p>
            <a:pPr marL="2628900" lvl="5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иметь возможность корректировать выполнение </a:t>
            </a:r>
          </a:p>
          <a:p>
            <a:pPr marL="2628900" lvl="5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взаимодействовать между собой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льду занятие лучше организовывать – по линиям разметки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(начало и окончание упражнений)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Оптимальное количество на одного тренера – 10 человек (но не более 17)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3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053FD4-FF7F-429B-ABEC-EA53775B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1313DD5-90FF-412A-9735-C6789D125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929641"/>
            <a:ext cx="10515600" cy="516001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тренера - 4 группы                                  4 тренера - 4 группы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F4199A-2B4F-403E-B9C1-5E8B6434CB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1349057"/>
            <a:ext cx="5071111" cy="2948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60D9BC-864F-4269-83CB-782C8C5EDC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38" y="1349057"/>
            <a:ext cx="5071112" cy="29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7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61B2AE-B153-4483-B963-4D09C62B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66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7B22C-6D0F-4486-A1BA-5B7956669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3DD8370-8B54-4041-BEBA-306D5307AE0C}"/>
              </a:ext>
            </a:extLst>
          </p:cNvPr>
          <p:cNvSpPr/>
          <p:nvPr/>
        </p:nvSpPr>
        <p:spPr>
          <a:xfrm>
            <a:off x="2504693" y="419012"/>
            <a:ext cx="7182612" cy="111350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МЕГА-СРУКТУРА ПОДГОТОВКИ ЮНЫХ ХОККЕИСТОВ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НАЧАЛЬНОЙ ПОДГОТОВКИ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0B185D8-3A15-44A9-BF5C-7882E15190AE}"/>
              </a:ext>
            </a:extLst>
          </p:cNvPr>
          <p:cNvCxnSpPr>
            <a:cxnSpLocks/>
          </p:cNvCxnSpPr>
          <p:nvPr/>
        </p:nvCxnSpPr>
        <p:spPr>
          <a:xfrm>
            <a:off x="6007922" y="1532514"/>
            <a:ext cx="159" cy="695747"/>
          </a:xfrm>
          <a:prstGeom prst="straightConnector1">
            <a:avLst/>
          </a:prstGeom>
          <a:ln w="82550" cmpd="dbl">
            <a:gradFill>
              <a:gsLst>
                <a:gs pos="0">
                  <a:srgbClr val="FF0000"/>
                </a:gs>
                <a:gs pos="74000">
                  <a:srgbClr val="92D050"/>
                </a:gs>
                <a:gs pos="83000">
                  <a:srgbClr val="00B05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A02BA51-A922-497E-A817-7083AF793EFB}"/>
              </a:ext>
            </a:extLst>
          </p:cNvPr>
          <p:cNvCxnSpPr>
            <a:cxnSpLocks/>
          </p:cNvCxnSpPr>
          <p:nvPr/>
        </p:nvCxnSpPr>
        <p:spPr>
          <a:xfrm flipH="1">
            <a:off x="2626838" y="1532514"/>
            <a:ext cx="617505" cy="695749"/>
          </a:xfrm>
          <a:prstGeom prst="straightConnector1">
            <a:avLst/>
          </a:prstGeom>
          <a:ln w="82550" cmpd="dbl">
            <a:gradFill>
              <a:gsLst>
                <a:gs pos="0">
                  <a:srgbClr val="FF0000"/>
                </a:gs>
                <a:gs pos="74000">
                  <a:srgbClr val="92D050"/>
                </a:gs>
                <a:gs pos="83000">
                  <a:srgbClr val="00B05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03F2FBB-7C01-4B3F-AF40-27C84820AD27}"/>
              </a:ext>
            </a:extLst>
          </p:cNvPr>
          <p:cNvCxnSpPr>
            <a:cxnSpLocks/>
          </p:cNvCxnSpPr>
          <p:nvPr/>
        </p:nvCxnSpPr>
        <p:spPr>
          <a:xfrm>
            <a:off x="9043456" y="1533860"/>
            <a:ext cx="521706" cy="694401"/>
          </a:xfrm>
          <a:prstGeom prst="straightConnector1">
            <a:avLst/>
          </a:prstGeom>
          <a:ln w="82550" cmpd="dbl">
            <a:gradFill>
              <a:gsLst>
                <a:gs pos="0">
                  <a:srgbClr val="FF0000"/>
                </a:gs>
                <a:gs pos="74000">
                  <a:srgbClr val="92D050"/>
                </a:gs>
                <a:gs pos="83000">
                  <a:srgbClr val="00B05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7A8584C-086E-4025-ADDC-618E235F482D}"/>
              </a:ext>
            </a:extLst>
          </p:cNvPr>
          <p:cNvSpPr/>
          <p:nvPr/>
        </p:nvSpPr>
        <p:spPr>
          <a:xfrm>
            <a:off x="4155469" y="2289031"/>
            <a:ext cx="3704906" cy="42773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НП-2</a:t>
            </a:r>
          </a:p>
          <a:p>
            <a:pPr algn="ctr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обучение основам техники владения клюшкой </a:t>
            </a:r>
          </a:p>
          <a:p>
            <a:pPr algn="ctr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разносторонняя двигательная подготовка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и совершенствование базовых навыков техники катания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и совершенствование базовых навыков техники владения клюшкой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CC96C2C-FA7A-4947-82DA-8FF02BA9135B}"/>
              </a:ext>
            </a:extLst>
          </p:cNvPr>
          <p:cNvSpPr/>
          <p:nvPr/>
        </p:nvSpPr>
        <p:spPr>
          <a:xfrm>
            <a:off x="122570" y="2289029"/>
            <a:ext cx="3910329" cy="4277314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НП-1</a:t>
            </a:r>
          </a:p>
          <a:p>
            <a:pPr algn="just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обучение основам техники катания </a:t>
            </a:r>
          </a:p>
          <a:p>
            <a:pPr algn="ctr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разносторонняя двигательная подготовка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равновесия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базовым навыкам техники катания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базовым навыкам техники владения клюшкой   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547653B-5BC8-40B2-9166-9D4A140A2CCE}"/>
              </a:ext>
            </a:extLst>
          </p:cNvPr>
          <p:cNvSpPr/>
          <p:nvPr/>
        </p:nvSpPr>
        <p:spPr>
          <a:xfrm>
            <a:off x="7950025" y="2299283"/>
            <a:ext cx="4119405" cy="427731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НП-3</a:t>
            </a:r>
          </a:p>
          <a:p>
            <a:pPr algn="ctr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обучение основам взаимодействия в парах и тройках </a:t>
            </a:r>
          </a:p>
          <a:p>
            <a:pPr algn="ctr"/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разносторонняя двигательная подготовка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и совершенствование базовых навыков техники катания, владения клюшкой</a:t>
            </a:r>
          </a:p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основам взаимодействия в парах и тройках в подвижных и спортивных играх  </a:t>
            </a:r>
          </a:p>
        </p:txBody>
      </p:sp>
    </p:spTree>
    <p:extLst>
      <p:ext uri="{BB962C8B-B14F-4D97-AF65-F5344CB8AC3E}">
        <p14:creationId xmlns:p14="http://schemas.microsoft.com/office/powerpoint/2010/main" val="1790219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6FD557-5648-4922-B726-EF52C74B4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0851B826-05D7-4219-8276-F1584EB94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929641"/>
            <a:ext cx="10515600" cy="516001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тренера - 6 групп                                   4 тренера - 6 групп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910ED3-4C43-4826-AE01-BBE4BB49C6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2" y="1349057"/>
            <a:ext cx="5071112" cy="2902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561E0-A0E5-4374-B27F-D2D29F3AA4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39" y="1349057"/>
            <a:ext cx="5071111" cy="290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70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0B928-F596-4E3A-A5BC-1BDA29E3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1CE46C-7284-4189-8126-7167AEB13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EAB70-678C-487D-B8D4-54218EA7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8B4FB99A-FBB3-4985-AE9B-A65A2F57AAF3}"/>
              </a:ext>
            </a:extLst>
          </p:cNvPr>
          <p:cNvSpPr txBox="1">
            <a:spLocks/>
          </p:cNvSpPr>
          <p:nvPr/>
        </p:nvSpPr>
        <p:spPr>
          <a:xfrm>
            <a:off x="831850" y="929641"/>
            <a:ext cx="10515600" cy="5160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тренера – 12 групп (в потоке)                 4 тренера – 12 групп (в потоке)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5B8556-50B9-46BA-A20F-247C7D2D38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88" y="1349057"/>
            <a:ext cx="5071110" cy="2902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B94DD2-1B20-44B0-8078-729D14E98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2" y="1349057"/>
            <a:ext cx="5071111" cy="290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67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0983C2-D978-429C-8896-125FA70C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9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E4F0447-CBC4-40BA-A7BD-090131018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024" y="1103503"/>
            <a:ext cx="10515600" cy="5100651"/>
          </a:xfrm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для тренеров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628775" algn="l"/>
              </a:tabLst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первых занятий приучаем спортсменов-учащихся контролировать площадку и понимать, когда им начинать выполнение упражнения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сигнальной системы для начала и окончания упражнений: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звуковые (голос, свисток, хлопок клюшкой)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жесты (мах клюшкой, мах рукой и т.д.)</a:t>
            </a:r>
          </a:p>
          <a:p>
            <a:pPr lvl="1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звукового сигнала (свистка): начало и окончание упражнений.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83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B383E8-EA35-4DD6-B31C-967A3C5A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020" cy="688613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33B6971-CD38-4700-AE05-3E3F3237C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639" y="1392364"/>
            <a:ext cx="10162721" cy="1675302"/>
          </a:xfrm>
        </p:spPr>
        <p:txBody>
          <a:bodyPr>
            <a:norm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ФИШЕК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маркера для начала (дистанции) упражнения следующим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инвентарь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378BA2-9CA2-49CE-BFD6-747014D6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58" y="3596722"/>
            <a:ext cx="3584558" cy="2226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F3920C-F147-4055-AE1C-0346CD15C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05" y="3596723"/>
            <a:ext cx="3597246" cy="22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D8077-9EEE-4AD7-878C-93679A04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ACBB89A-3CA7-4DEF-BBB0-F5538B66D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1149" y="1171852"/>
            <a:ext cx="8149701" cy="3542191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учебно-тренировочных занятий</a:t>
            </a:r>
          </a:p>
          <a:p>
            <a:pPr lvl="1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940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Занятие на льду разбивается на блоки по 15 минут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минуты на объяснени</a:t>
            </a:r>
            <a:r>
              <a:rPr lang="be-BY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задания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минут на выполнение упражнения (5-7 повторений)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минут на игру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4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9CA1CF-84F4-461E-A649-8E409962A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3092BA0-C198-4070-BFAD-4CCEAD942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404" y="813007"/>
            <a:ext cx="7164283" cy="122955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1628775" algn="l"/>
              </a:tabLst>
            </a:pPr>
            <a:b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УТЗ – 45 минут: 3 блока упражнений (в каждый блок входит игра)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упражнений: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32C47633-1CB2-48F4-ACF2-62869BA09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5745" y="2115928"/>
            <a:ext cx="6415600" cy="3053918"/>
          </a:xfrm>
        </p:spPr>
        <p:txBody>
          <a:bodyPr numCol="2">
            <a:normAutofit fontScale="25000" lnSpcReduction="20000"/>
          </a:bodyPr>
          <a:lstStyle/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endParaRPr lang="ru-RU" sz="6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1-ая тренировка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1-ый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2-ой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 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3-ий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2-ая тренировка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1-ый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 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2-ой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3-ий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 </a:t>
            </a:r>
          </a:p>
          <a:p>
            <a:pPr marL="914400" lvl="1" indent="-4572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1628775" algn="l"/>
              </a:tabLst>
            </a:pP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00" lvl="1" indent="2844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неделя</a:t>
            </a:r>
          </a:p>
          <a:p>
            <a:pPr marL="284400" indent="2844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endParaRPr lang="ru-RU" sz="6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1-ая тренировка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1-ый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 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2-ой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3, 4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3-ий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5, 6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2-ая тренировка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1-ый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2-ой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3-ий блок упражнения: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+игра </a:t>
            </a:r>
            <a:endParaRPr lang="ru-RU" sz="6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2D6DE-672C-4726-8CF5-FB719A5072B0}"/>
              </a:ext>
            </a:extLst>
          </p:cNvPr>
          <p:cNvSpPr txBox="1"/>
          <p:nvPr/>
        </p:nvSpPr>
        <p:spPr>
          <a:xfrm>
            <a:off x="1769611" y="5429147"/>
            <a:ext cx="842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Хорошо изученные и освоенные упражнения в дальнейшем учебно-тренировочном процессе использовать в первом блоке для повторения и в качестве подготовительной части.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25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FF7F5-FB78-4185-B99C-2B271CC1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2B382C0-E0A7-4466-888A-1A8BD1688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126" y="1003177"/>
            <a:ext cx="10461748" cy="4998129"/>
          </a:xfrm>
        </p:spPr>
        <p:txBody>
          <a:bodyPr>
            <a:normAutofit/>
          </a:bodyPr>
          <a:lstStyle/>
          <a:p>
            <a:pPr indent="18034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 построения занятий на месяц.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Построения и перестроения; Ходьба и её разновидности; подвижные игры.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Стойка хоккеиста на месте; Вставание в стойку хоккеиста из различных положений; Самостраховка падением на руки, на колени, в группировке и др. и быстрый возврат в исходное положение; Низкий присед на месте; Приседание на месте; Стоя на носках; Стоя на пятках; С пятки на носок; Стойка поочерёдно на каждой ноге - различные варианты; Различные варианты подвижных игр с предметами и без.</a:t>
            </a:r>
            <a:endParaRPr lang="ru-RU" sz="1800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Построения и перестроения; Ходьба, бег и их разновидности; Подвижные игры; Эстафеты.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(земля). Построения и перестроения; Ходьба, Бег и их разновидности; Подвижные игры; Эстафеты.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6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60A52-E25C-47D3-A4EF-91706F0BA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0DF01E10-7175-4F26-8C6C-E64554F5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103" y="1127463"/>
            <a:ext cx="10537794" cy="2512381"/>
          </a:xfrm>
        </p:spPr>
        <p:txBody>
          <a:bodyPr>
            <a:normAutofit/>
          </a:bodyPr>
          <a:lstStyle/>
          <a:p>
            <a:pPr indent="18034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неделя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Подвижные игры; Эстафеты.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Подвижные игры с предметами и без; Эстафеты.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(земля). Ходьба, бег и их разновидности; Подвижные игры с предметами и без; Эстафеты.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1B5FD8-CD24-4ABC-B3B5-299C9697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4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BF260C4-F86F-4C95-A331-5CECF8528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575" y="1136342"/>
            <a:ext cx="10220849" cy="47584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неделя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Подвижные игры; Упражнения для развития координационных способностей с предметами или без.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Стойка хоккеиста на месте; Вставание в стойку хоккеиста из различных положений; Самостраховка падением на руки, на колени, в группировке и др. и быстрый возврат в исходное положение; Низкий присед на месте; Приседание на месте; Стоя на носках; Стоя на пятках; С пятки на носок; Стойка поочерёдно на каждой ноге - различные варианты; Прокат в стойке хоккеиста; Прокат с приседаниями; Подвижные игры, различные варианты с предметами и без.</a:t>
            </a:r>
            <a:endParaRPr lang="ru-RU" sz="1800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Подвижные игры; Упражнения для развития координационных способностей с предметами или без.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тренировка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(земля). Ходьба и ее разновидности; Бег и его разновидности; Подвижные игры; Упражнения для развития координационных способностей с предметами или без.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61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6401AD-D1AD-4406-AB3F-49E15E2B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485251D-BC9C-4291-9AD9-C2DAF0DAC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626" y="1154097"/>
            <a:ext cx="10300748" cy="5007005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неделя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тренировка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Подвижные игры; Упражнения для развития координационных способностей с предметами или без.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тренировка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r>
              <a:rPr lang="ru-RU" sz="2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Стойка хоккеиста на месте; Вставание в стойку хоккеиста из различных положений; Самостраховка падением на руки, на колени в группировке и др. и быстрый возврат в исходное положение; Низкий присед на месте; Приседание на месте; Стоя на носках; Стоя на пятках; С пятки на носок; Стойка поочерёдно на каждой ноге - различные варианты; Прокат в стойке хоккеиста; Прокат с приседаниями; Прокат лицом в низком приседе; Прокат лицом вперёд на одной ноге; Различные варианты подвижных игр с предметами и без.</a:t>
            </a:r>
            <a:endParaRPr lang="ru-RU" sz="2600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тренировка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(земля). Ходьба, бег и их разновидности; Упражнения для развития координационных способностей с предметами или без.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тренировка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(лед). Распределение ОЦТ на опорной ноге. 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тренировка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(земля). Ходьба, бег и их разновидности; Подвижные игры; Упражнения для развития координационных способностей с предметами или без.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4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2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2BEADC-BFD9-4823-BC31-D5770C20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815" y="504643"/>
            <a:ext cx="9040368" cy="636243"/>
          </a:xfrm>
        </p:spPr>
        <p:txBody>
          <a:bodyPr>
            <a:normAutofit fontScale="90000"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  <a:tabLst>
                <a:tab pos="1628775" algn="l"/>
              </a:tabLst>
            </a:pPr>
            <a:b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занятий в неделю зависит от целого ряда факторов</a:t>
            </a:r>
            <a:b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795FD-5B3A-49E4-B3FB-0C9F91AB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49681"/>
            <a:ext cx="11581384" cy="397154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Особенностей проведения занятий: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спортивных площадок, их оснащение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тренировочного времени, времени начала занятий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спортсменов-учащихся и тренеров-преподавателей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развития и физической подготовленности: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антропометрические данные (вес, рост, длина конечностей)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двигательные способности: ловкость, координационные, скоростные и скоростно-силовые, гибкость, сила и выносливость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владение базовыми и специальными двигательными навыками (ходьба, бег, прыжки, броски, ловля, передачи и ведение мяча, кувырки и перевороты, катание и др.)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Начальный уровень занимающихся может отличаться в отдельной команде и разных СУСУ. </a:t>
            </a: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46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A13C71-9528-495E-9138-308B5F89F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30"/>
            <a:ext cx="12193185" cy="689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1AF4BE-5468-42A8-A716-4B87E6B5F24F}"/>
              </a:ext>
            </a:extLst>
          </p:cNvPr>
          <p:cNvSpPr txBox="1"/>
          <p:nvPr/>
        </p:nvSpPr>
        <p:spPr>
          <a:xfrm>
            <a:off x="939800" y="3502164"/>
            <a:ext cx="10312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5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203E9D-1705-464A-8630-24C9AC8C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C89683-1FFF-412D-9249-5CD551C5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4"/>
            <a:ext cx="12191999" cy="689476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D65DA84-847B-4FC2-B1C3-618A630A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1804499"/>
            <a:ext cx="10771378" cy="107586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подготовки следует использовать принцип постепенности, предусматривающий последовательное увеличения объёма, специфики и интенсивности нагрузок учитывая подготовленность детей: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E0C3EE2-16A6-468B-8AA2-5EE9BB1A1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992" y="3329042"/>
            <a:ext cx="11119104" cy="1635523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ранее не занимавшихся - 3 учебно-тренировочных занятия в неделю, продолжительность каждого не более 45 минут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ранее занимавшихся - 3-5 учебно-тренировочных занятия в неделю, продолжительность каждого не более 45-60 минут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FF98D3-42E9-4138-B029-975C55854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975EE-8D09-4D30-AF2A-6775BA3E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08D52A1-DAEC-497E-B558-F458C3FBE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328" y="1624584"/>
            <a:ext cx="11521440" cy="3962400"/>
          </a:xfrm>
        </p:spPr>
        <p:txBody>
          <a:bodyPr>
            <a:normAutofit/>
          </a:bodyPr>
          <a:lstStyle/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первых занятиях следует определить </a:t>
            </a:r>
          </a:p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исходный уровень подготовленности занимающихся: 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физические качества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технические навыки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следующих занятиях сформировать группы </a:t>
            </a:r>
          </a:p>
          <a:p>
            <a:pPr indent="180340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исходя из уровня подготовленности: </a:t>
            </a:r>
            <a:endParaRPr lang="ru-RU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льду - технической подготовленности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земле - физической подготовленности</a:t>
            </a:r>
          </a:p>
          <a:p>
            <a:pPr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1628775" algn="l"/>
              </a:tabLst>
            </a:pP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каждой группы подбирать наиболее оптимальное задание, набор упражнений.</a:t>
            </a:r>
            <a:endParaRPr lang="ru-RU" sz="19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9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FFFBD-A700-4046-ABB4-33CC5FD0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460F577-67BB-4C38-BD1A-D00526E56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158533"/>
              </p:ext>
            </p:extLst>
          </p:nvPr>
        </p:nvGraphicFramePr>
        <p:xfrm>
          <a:off x="2140236" y="1702140"/>
          <a:ext cx="7911527" cy="3453720"/>
        </p:xfrm>
        <a:graphic>
          <a:graphicData uri="http://schemas.openxmlformats.org/drawingml/2006/table">
            <a:tbl>
              <a:tblPr firstRow="1" firstCol="1" bandRow="1"/>
              <a:tblGrid>
                <a:gridCol w="1179470">
                  <a:extLst>
                    <a:ext uri="{9D8B030D-6E8A-4147-A177-3AD203B41FA5}">
                      <a16:colId xmlns:a16="http://schemas.microsoft.com/office/drawing/2014/main" val="3860920038"/>
                    </a:ext>
                  </a:extLst>
                </a:gridCol>
                <a:gridCol w="6732057">
                  <a:extLst>
                    <a:ext uri="{9D8B030D-6E8A-4147-A177-3AD203B41FA5}">
                      <a16:colId xmlns:a16="http://schemas.microsoft.com/office/drawing/2014/main" val="3938703317"/>
                    </a:ext>
                  </a:extLst>
                </a:gridCol>
              </a:tblGrid>
              <a:tr h="4553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обучения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47979"/>
                  </a:ext>
                </a:extLst>
              </a:tr>
              <a:tr h="337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месте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193623"/>
                  </a:ext>
                </a:extLst>
              </a:tr>
              <a:tr h="337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Медленно в движении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436804"/>
                  </a:ext>
                </a:extLst>
              </a:tr>
              <a:tr h="32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 в движении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910816"/>
                  </a:ext>
                </a:extLst>
              </a:tr>
              <a:tr h="32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Медленно в движении с маневрированием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51688"/>
                  </a:ext>
                </a:extLst>
              </a:tr>
              <a:tr h="337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 в движении с маневрированием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334753"/>
                  </a:ext>
                </a:extLst>
              </a:tr>
              <a:tr h="32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Медленно в движении с действиями соперников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045766"/>
                  </a:ext>
                </a:extLst>
              </a:tr>
              <a:tr h="337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 в движении с действиями соперника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796208"/>
                  </a:ext>
                </a:extLst>
              </a:tr>
              <a:tr h="32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игре 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335781"/>
                  </a:ext>
                </a:extLst>
              </a:tr>
              <a:tr h="32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соревнованиях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696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97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0177A-1742-4E26-8821-A9C391D7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760"/>
            <a:ext cx="12191999" cy="689476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B6FCA5E-1E89-4FF4-9F0C-4C53FA3A7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0" y="1052634"/>
            <a:ext cx="11307096" cy="46107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ПОСЛЕДОВАТЕЛЬНОСТЬ</a:t>
            </a:r>
            <a:endParaRPr lang="ru-RU" sz="1800" dirty="0"/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после того, когда техника движения освоена хорошо приступаем к его усложнению, а далее переходим к другим техническим приёмам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 Важно соблюдать следующую последовательность освоения технических приёмов:</a:t>
            </a:r>
          </a:p>
          <a:p>
            <a:pPr marL="457200" lvl="2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земле (подготовительные и подводящие упражнения)</a:t>
            </a:r>
          </a:p>
          <a:p>
            <a:pPr marL="457200" lvl="2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1628775" algn="l"/>
              </a:tabLst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льду (выполнять ранее изученные элементы на земле)</a:t>
            </a:r>
          </a:p>
          <a:p>
            <a:pPr marL="0" lvl="1" indent="0" algn="just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  <a:tabLst>
                <a:tab pos="162877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 На учебно-тренировочных занятиях рекомендуется использовать разные формы их проведения:</a:t>
            </a:r>
          </a:p>
          <a:p>
            <a:pPr marL="457200" lvl="2" indent="-3429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круговые тренировки – разделение спортсменов-учащихся на группы, каждая из которых выполняет разные задания</a:t>
            </a:r>
          </a:p>
          <a:p>
            <a:pPr marL="457200" lvl="2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фронтальный – выполнение одного задания всеми спортсменами-учащимися одновременно под руководством тренера-преподавателя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6C4F5F-EB2E-4778-A147-BA836D0CC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129E80-5352-45F8-9A3C-4F4A2995A68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3618"/>
            <a:ext cx="12192000" cy="6858000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07211278-622B-43BC-827E-2EDDBB483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2" y="2100712"/>
            <a:ext cx="11307096" cy="2727599"/>
          </a:xfrm>
        </p:spPr>
        <p:txBody>
          <a:bodyPr>
            <a:noAutofit/>
          </a:bodyPr>
          <a:lstStyle/>
          <a:p>
            <a:pPr indent="180340" algn="just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занятиями на льду рекомендуется применять подводящие упражнения: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ходьба в коньках по резиновой дорожке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выходить на нечищеный лед</a:t>
            </a:r>
          </a:p>
          <a:p>
            <a:pPr indent="180340" algn="just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6213" algn="just">
              <a:lnSpc>
                <a:spcPct val="10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 использовать в УТЗ различные варианты подвижных игр: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предметов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16287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предметами</a:t>
            </a:r>
          </a:p>
        </p:txBody>
      </p:sp>
    </p:spTree>
    <p:extLst>
      <p:ext uri="{BB962C8B-B14F-4D97-AF65-F5344CB8AC3E}">
        <p14:creationId xmlns:p14="http://schemas.microsoft.com/office/powerpoint/2010/main" val="69678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CFA7AB-2F8A-4303-984A-F0D3FBD6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34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EA8B9-0598-4152-A7BB-4E7B0576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1799305"/>
            <a:ext cx="11169445" cy="2762862"/>
          </a:xfrm>
        </p:spPr>
        <p:txBody>
          <a:bodyPr anchor="t">
            <a:noAutofit/>
          </a:bodyPr>
          <a:lstStyle/>
          <a:p>
            <a:pPr marL="457200" lvl="1">
              <a:lnSpc>
                <a:spcPct val="110000"/>
              </a:lnSpc>
              <a:spcBef>
                <a:spcPts val="0"/>
              </a:spcBef>
              <a:tabLst>
                <a:tab pos="1628775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учебно-тренировочных занятий в зависимости от количества спортсменов-учащихся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большом количестве – делить по разным группам, подгруппам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малом количестве – делить по разным частям площадки либо зала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71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1529</Words>
  <Application>Microsoft Office PowerPoint</Application>
  <PresentationFormat>Широкоэкранный</PresentationFormat>
  <Paragraphs>239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 Количество занятий в неделю зависит от целого ряда факторов </vt:lpstr>
      <vt:lpstr>На начальном этапе подготовки следует использовать принцип постепенности, предусматривающий последовательное увеличения объёма, специфики и интенсивности нагрузок учитывая подготовленность детей: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учебно-тренировочных занятий в зависимости от количества спортсменов-учащихся   - при большом количестве – делить по разным группам, подгруппам  - при малом количестве – делить по разным частям площадки либо зала     </vt:lpstr>
      <vt:lpstr>Деление ледовой площадки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УТЗ – 45 минут: 3 блока упражнений (в каждый блок входит игра)   Варианты упражнений: 1,2,3,4,5,6,7.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Анастасия Черных</cp:lastModifiedBy>
  <cp:revision>68</cp:revision>
  <dcterms:created xsi:type="dcterms:W3CDTF">2021-06-15T07:48:59Z</dcterms:created>
  <dcterms:modified xsi:type="dcterms:W3CDTF">2021-09-21T09:25:27Z</dcterms:modified>
</cp:coreProperties>
</file>